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9" r:id="rId2"/>
    <p:sldId id="378" r:id="rId3"/>
    <p:sldId id="429" r:id="rId4"/>
    <p:sldId id="422" r:id="rId5"/>
    <p:sldId id="423" r:id="rId6"/>
    <p:sldId id="424" r:id="rId7"/>
    <p:sldId id="428" r:id="rId8"/>
    <p:sldId id="425" r:id="rId9"/>
    <p:sldId id="426" r:id="rId10"/>
    <p:sldId id="410" r:id="rId11"/>
    <p:sldId id="403" r:id="rId12"/>
    <p:sldId id="404" r:id="rId13"/>
    <p:sldId id="412" r:id="rId14"/>
    <p:sldId id="413" r:id="rId15"/>
    <p:sldId id="419" r:id="rId16"/>
    <p:sldId id="420" r:id="rId17"/>
    <p:sldId id="421" r:id="rId18"/>
    <p:sldId id="414" r:id="rId19"/>
    <p:sldId id="415" r:id="rId20"/>
    <p:sldId id="416" r:id="rId21"/>
    <p:sldId id="434" r:id="rId22"/>
    <p:sldId id="435" r:id="rId23"/>
    <p:sldId id="436" r:id="rId24"/>
    <p:sldId id="427" r:id="rId25"/>
    <p:sldId id="437" r:id="rId26"/>
    <p:sldId id="430" r:id="rId27"/>
    <p:sldId id="438" r:id="rId28"/>
  </p:sldIdLst>
  <p:sldSz cx="9144000" cy="6858000" type="screen4x3"/>
  <p:notesSz cx="68119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5">
          <p15:clr>
            <a:srgbClr val="A4A3A4"/>
          </p15:clr>
        </p15:guide>
        <p15:guide id="2" pos="6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954" y="78"/>
      </p:cViewPr>
      <p:guideLst>
        <p:guide orient="horz" pos="1855"/>
        <p:guide pos="636"/>
      </p:guideLst>
    </p:cSldViewPr>
  </p:slideViewPr>
  <p:outlineViewPr>
    <p:cViewPr>
      <p:scale>
        <a:sx n="33" d="100"/>
        <a:sy n="33" d="100"/>
      </p:scale>
      <p:origin x="0" y="-60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16"/>
    </p:cViewPr>
  </p:sorterViewPr>
  <p:notesViewPr>
    <p:cSldViewPr snapToGrid="0" snapToObjects="1" showGuides="1">
      <p:cViewPr varScale="1">
        <p:scale>
          <a:sx n="48" d="100"/>
          <a:sy n="48" d="100"/>
        </p:scale>
        <p:origin x="2760" y="4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BDD5F-7300-4C95-A63B-7178DACF6ACA}" type="datetimeFigureOut">
              <a:rPr lang="en-GB" smtClean="0"/>
              <a:pPr/>
              <a:t>03/08/2020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1463-76D6-43B5-94EA-98D7170AAC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1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6" y="0"/>
            <a:ext cx="295185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FC9BEB0-99BB-40B4-B2ED-34859FC45357}" type="datetimeFigureOut">
              <a:rPr lang="en-US"/>
              <a:pPr>
                <a:defRPr/>
              </a:pPr>
              <a:t>8/3/2020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2694"/>
            <a:ext cx="544957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85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6" y="9443662"/>
            <a:ext cx="295185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3CA5649-AB3B-4634-952E-F308ABB40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16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altLang="en-US" dirty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0E777-AFED-45DA-8D49-799F29E6DA58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643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Select point of interest</a:t>
            </a:r>
          </a:p>
          <a:p>
            <a:r>
              <a:rPr lang="en-ZA" dirty="0" smtClean="0"/>
              <a:t>Graph will be loaded indicating water quality for that point</a:t>
            </a:r>
          </a:p>
          <a:p>
            <a:r>
              <a:rPr lang="en-ZA" dirty="0" smtClean="0"/>
              <a:t>Trend analysis - Provides an indication of past and recent water quality – need continuous flow of data to keep graph updated</a:t>
            </a:r>
          </a:p>
          <a:p>
            <a:r>
              <a:rPr lang="en-ZA" dirty="0" smtClean="0"/>
              <a:t>Legend on graph indicates if water is safe for recreation (i.e. canoeing)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A3788-C451-45AD-BD26-C21616C783C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0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Select point of interest</a:t>
            </a:r>
          </a:p>
          <a:p>
            <a:r>
              <a:rPr lang="en-ZA" dirty="0" smtClean="0"/>
              <a:t>Graph will be loaded indicating water quality for that point</a:t>
            </a:r>
          </a:p>
          <a:p>
            <a:r>
              <a:rPr lang="en-ZA" dirty="0" smtClean="0"/>
              <a:t>Trend analysis - Provides an indication of past and recent water quality – need continuous flow of data to keep graph updated</a:t>
            </a:r>
          </a:p>
          <a:p>
            <a:r>
              <a:rPr lang="en-ZA" dirty="0" smtClean="0"/>
              <a:t>Legend on graph indicates if water is safe for recreation (i.e. canoeing)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A3788-C451-45AD-BD26-C21616C783C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6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Select point of interest</a:t>
            </a:r>
          </a:p>
          <a:p>
            <a:r>
              <a:rPr lang="en-ZA" dirty="0" smtClean="0"/>
              <a:t>Graph will be loaded indicating water quality for that point</a:t>
            </a:r>
          </a:p>
          <a:p>
            <a:r>
              <a:rPr lang="en-ZA" dirty="0" smtClean="0"/>
              <a:t>Trend analysis - Provides an indication of past and recent water quality – need continuous flow of data to keep graph updated</a:t>
            </a:r>
          </a:p>
          <a:p>
            <a:r>
              <a:rPr lang="en-ZA" dirty="0" smtClean="0"/>
              <a:t>Legend on graph indicates if water is safe for recreation (i.e. canoeing)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A3788-C451-45AD-BD26-C21616C783C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5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6596" y="1869743"/>
            <a:ext cx="6001604" cy="173070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6596" y="3886200"/>
            <a:ext cx="577300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13" descr="DWS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485" y="591029"/>
            <a:ext cx="1729741" cy="5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ruijterlinde\AppData\Local\Microsoft\Windows\Temporary Internet Files\Content.Outlook\7MZQRNIR\DWA_logo_op-wit-(RGB)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9489" y="618433"/>
            <a:ext cx="1440222" cy="54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006" y="538384"/>
            <a:ext cx="6284794" cy="879253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006" y="1600200"/>
            <a:ext cx="6284794" cy="4525963"/>
          </a:xfrm>
          <a:prstGeom prst="rect">
            <a:avLst/>
          </a:prstGeom>
        </p:spPr>
        <p:txBody>
          <a:bodyPr/>
          <a:lstStyle>
            <a:lvl1pPr marL="252000" indent="-252000">
              <a:spcBef>
                <a:spcPts val="600"/>
              </a:spcBef>
              <a:defRPr sz="2400">
                <a:solidFill>
                  <a:srgbClr val="002060"/>
                </a:solidFill>
              </a:defRPr>
            </a:lvl1pPr>
            <a:lvl2pPr marL="540000" indent="-288000">
              <a:spcBef>
                <a:spcPts val="300"/>
              </a:spcBef>
              <a:defRPr sz="2400" i="1">
                <a:solidFill>
                  <a:srgbClr val="002060"/>
                </a:solidFill>
              </a:defRPr>
            </a:lvl2pPr>
            <a:lvl3pPr marL="720000" indent="-180000">
              <a:spcBef>
                <a:spcPts val="0"/>
              </a:spcBef>
              <a:defRPr sz="2000">
                <a:solidFill>
                  <a:srgbClr val="002060"/>
                </a:solidFill>
              </a:defRPr>
            </a:lvl3pPr>
            <a:lvl4pPr marL="900000" indent="-360000">
              <a:spcBef>
                <a:spcPts val="0"/>
              </a:spcBef>
              <a:defRPr sz="2000" i="1">
                <a:solidFill>
                  <a:srgbClr val="002060"/>
                </a:solidFill>
              </a:defRPr>
            </a:lvl4pPr>
            <a:lvl5pPr marL="1080000" indent="-180000">
              <a:spcBef>
                <a:spcPts val="0"/>
              </a:spcBef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654" y="546930"/>
            <a:ext cx="6271146" cy="940037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5654" y="1600200"/>
            <a:ext cx="3021842" cy="4525963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  <a:lvl2pPr algn="l">
              <a:defRPr sz="2000">
                <a:solidFill>
                  <a:srgbClr val="002060"/>
                </a:solidFill>
              </a:defRPr>
            </a:lvl2pPr>
            <a:lvl3pPr algn="l">
              <a:defRPr sz="1800">
                <a:solidFill>
                  <a:srgbClr val="002060"/>
                </a:solidFill>
              </a:defRPr>
            </a:lvl3pPr>
            <a:lvl4pPr algn="l">
              <a:defRPr sz="1600">
                <a:solidFill>
                  <a:srgbClr val="002060"/>
                </a:solidFill>
              </a:defRPr>
            </a:lvl4pPr>
            <a:lvl5pPr algn="l">
              <a:defRPr sz="16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3002" y="1600200"/>
            <a:ext cx="313898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F340E7D1-3903-4AF9-8E62-77FFB3C1C542}" type="datetimeFigureOut">
              <a:rPr lang="en-US"/>
              <a:pPr>
                <a:defRPr/>
              </a:pPr>
              <a:t>8/3/2020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7D357F9F-98F0-4C29-A6A6-E841EB14C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654" y="529838"/>
            <a:ext cx="6271146" cy="887799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02006" y="1600200"/>
            <a:ext cx="6284794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315342"/>
            <a:ext cx="9144000" cy="542658"/>
          </a:xfrm>
          <a:prstGeom prst="rect">
            <a:avLst/>
          </a:prstGeom>
          <a:gradFill>
            <a:gsLst>
              <a:gs pos="0">
                <a:schemeClr val="accent1"/>
              </a:gs>
              <a:gs pos="10000">
                <a:schemeClr val="accent1"/>
              </a:gs>
              <a:gs pos="33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357" y="5772685"/>
            <a:ext cx="5882184" cy="542658"/>
          </a:xfrm>
          <a:prstGeom prst="rect">
            <a:avLst/>
          </a:prstGeom>
        </p:spPr>
        <p:txBody>
          <a:bodyPr anchor="ctr"/>
          <a:lstStyle>
            <a:lvl1pPr algn="l">
              <a:defRPr sz="2400" b="1" baseline="0">
                <a:solidFill>
                  <a:srgbClr val="002060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357" y="549484"/>
            <a:ext cx="6755643" cy="5213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40BE-D05B-44AE-9F94-E0F651746405}" type="datetime1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E53F-EF1C-454E-BD50-73FFA9141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229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wrc.org.za/" TargetMode="Externa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C396253-CAF3-4E17-B969-EE60C178D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-111828"/>
          <a:stretch/>
        </p:blipFill>
        <p:spPr>
          <a:xfrm>
            <a:off x="119644" y="2358639"/>
            <a:ext cx="1585000" cy="2004635"/>
          </a:xfrm>
          <a:prstGeom prst="rect">
            <a:avLst/>
          </a:prstGeom>
          <a:gradFill>
            <a:gsLst>
              <a:gs pos="0">
                <a:schemeClr val="bg1"/>
              </a:gs>
              <a:gs pos="67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9144000" cy="534988"/>
          </a:xfrm>
          <a:prstGeom prst="rect">
            <a:avLst/>
          </a:prstGeom>
          <a:gradFill>
            <a:gsLst>
              <a:gs pos="0">
                <a:schemeClr val="accent1"/>
              </a:gs>
              <a:gs pos="15000">
                <a:schemeClr val="accent1"/>
              </a:gs>
              <a:gs pos="50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323013"/>
            <a:ext cx="9144000" cy="534987"/>
          </a:xfrm>
          <a:prstGeom prst="rect">
            <a:avLst/>
          </a:prstGeom>
          <a:gradFill>
            <a:gsLst>
              <a:gs pos="0">
                <a:schemeClr val="accent1"/>
              </a:gs>
              <a:gs pos="15000">
                <a:schemeClr val="accent1"/>
              </a:gs>
              <a:gs pos="50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4" name="Picture 13" descr="DWS logo">
            <a:extLst>
              <a:ext uri="{FF2B5EF4-FFF2-40B4-BE49-F238E27FC236}">
                <a16:creationId xmlns:a16="http://schemas.microsoft.com/office/drawing/2014/main" id="{F2A7C8AC-0DC5-4027-8215-CCC63734D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79485" y="591029"/>
            <a:ext cx="1729741" cy="5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ruijterlinde\AppData\Local\Microsoft\Windows\Temporary Internet Files\Content.Outlook\7MZQRNIR\DWA_logo_op-wit-(RGB).jpg">
            <a:extLst>
              <a:ext uri="{FF2B5EF4-FFF2-40B4-BE49-F238E27FC236}">
                <a16:creationId xmlns:a16="http://schemas.microsoft.com/office/drawing/2014/main" id="{510F1948-4A71-4442-8C0F-DAC6218264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552342" y="624660"/>
            <a:ext cx="1440222" cy="54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E6AF14A-7F2A-46BE-AAA2-70A39BFF9DE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568036"/>
            <a:ext cx="1820254" cy="1279915"/>
          </a:xfrm>
          <a:prstGeom prst="rect">
            <a:avLst/>
          </a:prstGeom>
        </p:spPr>
      </p:pic>
      <p:pic>
        <p:nvPicPr>
          <p:cNvPr id="10" name="Picture 9" descr="https://www.salga.org.za/Graphics/Logos/Salga/Salga%20logo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" y="6234076"/>
            <a:ext cx="1944977" cy="60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nationalgovernment.co.za/img/logos/thumb_municipal_infrastructure_support_agent_%28misa%29.png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43" y="6208459"/>
            <a:ext cx="1800658" cy="65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Water Research Commission Logo">
            <a:hlinkClick r:id="rId15" tooltip="&quot;Water Research Commission&quot;"/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65" y="6323013"/>
            <a:ext cx="1970226" cy="53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escription: C:\Users\maphutil\Desktop\KIM 2012 File\MaphutiL\cooperative logo.jpg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27" y="6182842"/>
            <a:ext cx="2201909" cy="6554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52" r:id="rId2"/>
    <p:sldLayoutId id="2147484753" r:id="rId3"/>
    <p:sldLayoutId id="2147484749" r:id="rId4"/>
    <p:sldLayoutId id="2147484754" r:id="rId5"/>
    <p:sldLayoutId id="2147484755" r:id="rId6"/>
    <p:sldLayoutId id="2147484761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ctrTitle"/>
          </p:nvPr>
        </p:nvSpPr>
        <p:spPr bwMode="auto">
          <a:xfrm>
            <a:off x="1782305" y="1103313"/>
            <a:ext cx="7098170" cy="31432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>
                <a:solidFill>
                  <a:srgbClr val="0070C0"/>
                </a:solidFill>
              </a:rPr>
              <a:t>Blue </a:t>
            </a:r>
            <a:r>
              <a:rPr lang="en-US" sz="3600" dirty="0" smtClean="0">
                <a:solidFill>
                  <a:srgbClr val="0070C0"/>
                </a:solidFill>
              </a:rPr>
              <a:t>Deal South </a:t>
            </a:r>
            <a:r>
              <a:rPr lang="en-US" sz="3600" dirty="0">
                <a:solidFill>
                  <a:srgbClr val="0070C0"/>
                </a:solidFill>
              </a:rPr>
              <a:t>Africa 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nl-NL" sz="3400" dirty="0" smtClean="0">
                <a:solidFill>
                  <a:srgbClr val="0070C0"/>
                </a:solidFill>
                <a:ea typeface="ＭＳ Ｐゴシック" pitchFamily="34" charset="-128"/>
              </a:rPr>
              <a:t>Partner Progress Meeting</a:t>
            </a:r>
            <a:r>
              <a:rPr lang="nl-NL" sz="3600" dirty="0">
                <a:solidFill>
                  <a:srgbClr val="0070C0"/>
                </a:solidFill>
                <a:ea typeface="ＭＳ Ｐゴシック" pitchFamily="34" charset="-128"/>
              </a:rPr>
              <a:t/>
            </a:r>
            <a:br>
              <a:rPr lang="nl-NL" sz="3600" dirty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GB" sz="3600" dirty="0" smtClean="0">
                <a:solidFill>
                  <a:srgbClr val="0070C0"/>
                </a:solidFill>
              </a:rPr>
              <a:t/>
            </a:r>
            <a:br>
              <a:rPr lang="en-GB" sz="3600" dirty="0" smtClean="0">
                <a:solidFill>
                  <a:srgbClr val="0070C0"/>
                </a:solidFill>
              </a:rPr>
            </a:br>
            <a:r>
              <a:rPr lang="en-GB" sz="3200" dirty="0" smtClean="0"/>
              <a:t>February/March 2020 Mission Review</a:t>
            </a:r>
            <a:r>
              <a:rPr lang="en-GB" sz="3600" dirty="0">
                <a:solidFill>
                  <a:srgbClr val="002060"/>
                </a:solidFill>
              </a:rPr>
              <a:t/>
            </a:r>
            <a:br>
              <a:rPr lang="en-GB" sz="3600" dirty="0">
                <a:solidFill>
                  <a:srgbClr val="002060"/>
                </a:solidFill>
              </a:rPr>
            </a:br>
            <a:endParaRPr lang="en-ZA" altLang="en-US" sz="2800" i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" name="Untertitel 2"/>
          <p:cNvSpPr txBox="1">
            <a:spLocks noGrp="1"/>
          </p:cNvSpPr>
          <p:nvPr>
            <p:ph type="subTitle" idx="1"/>
          </p:nvPr>
        </p:nvSpPr>
        <p:spPr>
          <a:xfrm>
            <a:off x="2034618" y="5264916"/>
            <a:ext cx="6047006" cy="713937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txBody>
          <a:bodyPr vert="horz" lIns="540000" tIns="180000" rIns="180000" bIns="180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300" b="1" kern="1200" cap="all" spc="1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06 March 2020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704" y="440486"/>
            <a:ext cx="4456388" cy="755512"/>
          </a:xfrm>
        </p:spPr>
        <p:txBody>
          <a:bodyPr/>
          <a:lstStyle/>
          <a:p>
            <a:r>
              <a:rPr lang="en-ZA" dirty="0" smtClean="0"/>
              <a:t>KEY ACTIVITIES: Phase One 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1712229" y="1174854"/>
            <a:ext cx="728366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Assisting in the development of a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sustainable business model for the Enviro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Champs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Creating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“an integrated Partner &amp; Stakeholder” approach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water quality management and the associated multiple threats, via a “</a:t>
            </a:r>
            <a:r>
              <a:rPr kumimoji="0" lang="en-GB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Living Catchment</a:t>
            </a:r>
            <a:r>
              <a:rPr kumimoji="0" lang="en-GB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Management Strategy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Disaster Management partnership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amongst both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governmental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organisations and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industries, including annual drills.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Institutional and Infrastructure Improvements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: 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Situational </a:t>
            </a:r>
            <a:r>
              <a:rPr kumimoji="0" lang="en-GB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Diagnostics to include 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MuSSA/MPAP</a:t>
            </a:r>
            <a:r>
              <a:rPr kumimoji="0" lang="en-GB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, </a:t>
            </a:r>
            <a:r>
              <a:rPr kumimoji="0" lang="en-GB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Green 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Drop self-assessment, </a:t>
            </a:r>
            <a:r>
              <a:rPr kumimoji="0" lang="en-GB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SFD, 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an </a:t>
            </a: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external review of municipal sewer 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infrastructure</a:t>
            </a:r>
            <a:r>
              <a:rPr kumimoji="0" lang="en-GB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, 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and </a:t>
            </a:r>
            <a:r>
              <a:rPr kumimoji="0" lang="en-GB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assistance with municipal 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institutional weaknesses </a:t>
            </a:r>
            <a:r>
              <a:rPr kumimoji="0" lang="en-GB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via Partners </a:t>
            </a:r>
            <a:r>
              <a:rPr kumimoji="0" lang="en-ZA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(</a:t>
            </a:r>
            <a:r>
              <a:rPr kumimoji="0" lang="en-ZA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DWA, DWS, MISA, </a:t>
            </a:r>
            <a:r>
              <a:rPr kumimoji="0" lang="en-ZA" sz="20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</a:rPr>
              <a:t>CoGTA</a:t>
            </a:r>
            <a:r>
              <a:rPr kumimoji="0" lang="en-ZA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&amp; SALGA</a:t>
            </a:r>
            <a:r>
              <a:rPr kumimoji="0" lang="en-ZA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)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FBFDAC-F583-4DEA-A720-D0DA2461B253}"/>
              </a:ext>
            </a:extLst>
          </p:cNvPr>
          <p:cNvSpPr txBox="1">
            <a:spLocks/>
          </p:cNvSpPr>
          <p:nvPr/>
        </p:nvSpPr>
        <p:spPr>
          <a:xfrm>
            <a:off x="1990754" y="-167918"/>
            <a:ext cx="6726619" cy="879253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Msunduzi River Improvement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78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119" y="-209207"/>
            <a:ext cx="3142592" cy="879253"/>
          </a:xfrm>
        </p:spPr>
        <p:txBody>
          <a:bodyPr/>
          <a:lstStyle/>
          <a:p>
            <a:r>
              <a:rPr lang="en-ZA" dirty="0" smtClean="0"/>
              <a:t>Partners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169"/>
              </p:ext>
            </p:extLst>
          </p:nvPr>
        </p:nvGraphicFramePr>
        <p:xfrm>
          <a:off x="1757054" y="7894"/>
          <a:ext cx="7386946" cy="710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6946">
                  <a:extLst>
                    <a:ext uri="{9D8B030D-6E8A-4147-A177-3AD203B41FA5}">
                      <a16:colId xmlns:a16="http://schemas.microsoft.com/office/drawing/2014/main" val="157547844"/>
                    </a:ext>
                  </a:extLst>
                </a:gridCol>
              </a:tblGrid>
              <a:tr h="575915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+mj-lt"/>
                        </a:rPr>
                        <a:t>Project</a:t>
                      </a:r>
                      <a:r>
                        <a:rPr lang="en-GB" sz="24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2400" b="1" dirty="0" smtClean="0">
                          <a:effectLst/>
                          <a:latin typeface="+mj-lt"/>
                        </a:rPr>
                        <a:t>partners</a:t>
                      </a:r>
                      <a:endParaRPr lang="en-ZA" sz="2400" b="1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en-GB" sz="1800" b="1" dirty="0">
                          <a:effectLst/>
                          <a:latin typeface="+mj-lt"/>
                        </a:rPr>
                        <a:t>Lead Partner: 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Department of Human Settlement, Water and Sanitation, KZN Office, </a:t>
                      </a:r>
                      <a:r>
                        <a:rPr lang="en-GB" sz="1800" b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Mr Nkosinjani Mkhize), </a:t>
                      </a:r>
                      <a:r>
                        <a:rPr lang="en-GB" sz="1800" b="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en-GB" sz="1800" b="0" dirty="0" smtClean="0">
                          <a:effectLst/>
                          <a:latin typeface="+mj-lt"/>
                        </a:rPr>
                        <a:t>planning 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and coordination of all the different activities in this </a:t>
                      </a:r>
                      <a:r>
                        <a:rPr lang="en-GB" sz="1800" b="0" dirty="0" smtClean="0">
                          <a:effectLst/>
                          <a:latin typeface="+mj-lt"/>
                        </a:rPr>
                        <a:t>project,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en-GB" sz="1800" b="0" dirty="0" smtClean="0">
                          <a:effectLst/>
                          <a:latin typeface="+mj-lt"/>
                        </a:rPr>
                        <a:t>communication 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between local partners and the Dutch Water Authorities.</a:t>
                      </a:r>
                      <a:endParaRPr lang="en-ZA" sz="1800" b="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b="0" dirty="0">
                          <a:effectLst/>
                          <a:latin typeface="+mj-lt"/>
                        </a:rPr>
                        <a:t> </a:t>
                      </a:r>
                      <a:endParaRPr lang="en-ZA" sz="1800" b="0" dirty="0">
                        <a:effectLst/>
                        <a:latin typeface="+mj-lt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GB" sz="1800" b="1" dirty="0">
                          <a:effectLst/>
                          <a:latin typeface="+mj-lt"/>
                        </a:rPr>
                        <a:t>P</a:t>
                      </a:r>
                      <a:r>
                        <a:rPr lang="en-GB" sz="1800" b="1" dirty="0" smtClean="0">
                          <a:effectLst/>
                          <a:latin typeface="+mj-lt"/>
                        </a:rPr>
                        <a:t>artner</a:t>
                      </a:r>
                      <a:r>
                        <a:rPr lang="en-GB" sz="1800" b="1" dirty="0">
                          <a:effectLst/>
                          <a:latin typeface="+mj-lt"/>
                        </a:rPr>
                        <a:t>: 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Umgeni Environmental Infrastructure Partnership (UEIP), (</a:t>
                      </a:r>
                      <a:r>
                        <a:rPr lang="en-GB" sz="1800" b="0" dirty="0" err="1">
                          <a:effectLst/>
                          <a:latin typeface="+mj-lt"/>
                        </a:rPr>
                        <a:t>Dr.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 Pearl </a:t>
                      </a:r>
                      <a:r>
                        <a:rPr lang="en-GB" sz="1800" b="0" dirty="0" smtClean="0">
                          <a:effectLst/>
                          <a:latin typeface="+mj-lt"/>
                        </a:rPr>
                        <a:t>Gola)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</a:pPr>
                      <a:r>
                        <a:rPr lang="en-GB" sz="1800" b="0" dirty="0" smtClean="0">
                          <a:effectLst/>
                          <a:latin typeface="+mj-lt"/>
                        </a:rPr>
                        <a:t>occupied 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with the involvement of and the communication between the different partners and stakeholders.</a:t>
                      </a:r>
                      <a:endParaRPr lang="en-ZA" sz="1800" b="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b="0" dirty="0">
                          <a:effectLst/>
                          <a:latin typeface="+mj-lt"/>
                        </a:rPr>
                        <a:t> </a:t>
                      </a:r>
                      <a:endParaRPr lang="en-ZA" sz="1800" b="0" dirty="0">
                        <a:effectLst/>
                        <a:latin typeface="+mj-lt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  <a:defRPr/>
                      </a:pPr>
                      <a:r>
                        <a:rPr lang="en-GB" sz="1800" b="1" dirty="0" smtClean="0">
                          <a:effectLst/>
                          <a:latin typeface="+mj-lt"/>
                        </a:rPr>
                        <a:t>Partner: </a:t>
                      </a:r>
                      <a:r>
                        <a:rPr lang="en-GB" sz="1800" b="0" dirty="0" smtClean="0">
                          <a:effectLst/>
                          <a:latin typeface="+mj-lt"/>
                        </a:rPr>
                        <a:t>Msunduzi LM</a:t>
                      </a:r>
                      <a:br>
                        <a:rPr lang="en-GB" sz="1800" b="0" dirty="0" smtClean="0">
                          <a:effectLst/>
                          <a:latin typeface="+mj-lt"/>
                        </a:rPr>
                      </a:br>
                      <a:r>
                        <a:rPr lang="en-GB" sz="1800" b="0" dirty="0" smtClean="0">
                          <a:effectLst/>
                          <a:latin typeface="+mj-lt"/>
                        </a:rPr>
                        <a:t>occupied with the responsibilities of Local Government (sewer system, WWTP, planning, solid waste, disaster management, et cetera)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180340" algn="l"/>
                        </a:tabLst>
                        <a:defRPr/>
                      </a:pPr>
                      <a:endParaRPr lang="en-ZA" sz="1800" b="0" dirty="0" smtClean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en-GB" sz="1800" b="1" dirty="0" smtClean="0">
                          <a:effectLst/>
                          <a:latin typeface="+mj-lt"/>
                        </a:rPr>
                        <a:t>Partner</a:t>
                      </a:r>
                      <a:r>
                        <a:rPr lang="en-GB" sz="1800" b="1" dirty="0">
                          <a:effectLst/>
                          <a:latin typeface="+mj-lt"/>
                        </a:rPr>
                        <a:t>: </a:t>
                      </a:r>
                      <a:r>
                        <a:rPr lang="en-GB" sz="1800" b="0" dirty="0" err="1">
                          <a:effectLst/>
                          <a:latin typeface="+mj-lt"/>
                        </a:rPr>
                        <a:t>Dusi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 Umgeni Conservation Trust (DUCT</a:t>
                      </a:r>
                      <a:r>
                        <a:rPr lang="en-GB" sz="1800" b="0" dirty="0" smtClean="0">
                          <a:effectLst/>
                          <a:latin typeface="+mj-lt"/>
                        </a:rPr>
                        <a:t>),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en-GB" sz="1800" b="0" dirty="0" smtClean="0">
                          <a:effectLst/>
                          <a:latin typeface="+mj-lt"/>
                        </a:rPr>
                        <a:t>occupied </a:t>
                      </a:r>
                      <a:r>
                        <a:rPr lang="en-GB" sz="1800" b="0" dirty="0">
                          <a:effectLst/>
                          <a:latin typeface="+mj-lt"/>
                        </a:rPr>
                        <a:t>with the activities around the Enviro </a:t>
                      </a:r>
                      <a:r>
                        <a:rPr lang="en-GB" sz="1800" b="0" dirty="0" smtClean="0">
                          <a:effectLst/>
                          <a:latin typeface="+mj-lt"/>
                        </a:rPr>
                        <a:t>Champs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endParaRPr lang="en-GB" sz="1800" b="0" dirty="0" smtClean="0">
                        <a:effectLst/>
                        <a:latin typeface="+mj-lt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  <a:defRPr/>
                      </a:pPr>
                      <a:r>
                        <a:rPr lang="en-GB" sz="1800" b="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Umgeni Water: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80340" algn="l"/>
                        </a:tabLst>
                        <a:defRPr/>
                      </a:pPr>
                      <a:r>
                        <a:rPr lang="en-GB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bulk water supply, depending on the Msunduzi –</a:t>
                      </a:r>
                      <a:r>
                        <a:rPr lang="en-GB" sz="1800" b="0" dirty="0" err="1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uMngeni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river system, responsible for O&amp;M of </a:t>
                      </a:r>
                      <a:r>
                        <a:rPr lang="en-GB" sz="1800" b="0" dirty="0" err="1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Darvill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WWTP, expert on monitoring</a:t>
                      </a:r>
                      <a:endParaRPr lang="en-ZA" sz="1800" b="0" dirty="0" smtClean="0">
                        <a:solidFill>
                          <a:schemeClr val="bg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ZA" sz="1800" b="0" dirty="0">
                        <a:effectLst/>
                        <a:latin typeface="+mj-lt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b="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ZA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65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77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450" y="-184419"/>
            <a:ext cx="4992412" cy="879253"/>
          </a:xfrm>
        </p:spPr>
        <p:txBody>
          <a:bodyPr/>
          <a:lstStyle/>
          <a:p>
            <a:r>
              <a:rPr lang="en-ZA" dirty="0" smtClean="0"/>
              <a:t>Stakeholders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2104697" y="1074374"/>
            <a:ext cx="6773917" cy="532453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Catchment Management Forum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Bring in the local expertise and communicate results of the Blue Deal </a:t>
            </a:r>
            <a:r>
              <a:rPr lang="en-GB" sz="18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</a:p>
          <a:p>
            <a:pPr lvl="0">
              <a:spcAft>
                <a:spcPts val="0"/>
              </a:spcAft>
              <a:tabLst>
                <a:tab pos="180340" algn="l"/>
              </a:tabLst>
            </a:pPr>
            <a:endParaRPr lang="en-GB" sz="1800" dirty="0" smtClean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uMgungundlovu District Municipality: </a:t>
            </a: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GB" sz="1800" dirty="0" smtClean="0">
                <a:solidFill>
                  <a:schemeClr val="bg1"/>
                </a:solidFill>
                <a:latin typeface="+mj-lt"/>
              </a:rPr>
              <a:t>responsibilities </a:t>
            </a:r>
            <a:r>
              <a:rPr lang="en-GB" sz="1800" dirty="0">
                <a:solidFill>
                  <a:schemeClr val="bg1"/>
                </a:solidFill>
                <a:latin typeface="+mj-lt"/>
              </a:rPr>
              <a:t>of Local Government </a:t>
            </a:r>
          </a:p>
          <a:p>
            <a:pPr>
              <a:spcAft>
                <a:spcPts val="0"/>
              </a:spcAft>
              <a:tabLst>
                <a:tab pos="180340" algn="l"/>
              </a:tabLst>
            </a:pPr>
            <a:endParaRPr lang="en-ZA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Chamber </a:t>
            </a:r>
            <a:r>
              <a:rPr lang="en-GB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Commerce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Address the local industries and commercial enterprises on their role and responsibility regarding the water quality, disaster management and environmental impact. </a:t>
            </a:r>
            <a:endParaRPr lang="en-GB" sz="1800" dirty="0" smtClean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endParaRPr lang="en-GB" sz="1800" dirty="0" smtClean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Academia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(like University of KZN / Institute of Natural </a:t>
            </a:r>
            <a:r>
              <a:rPr lang="en-GB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Resources / </a:t>
            </a:r>
            <a:r>
              <a:rPr lang="en-GB" sz="18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GB" sz="18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Natal </a:t>
            </a:r>
            <a:r>
              <a:rPr lang="en-GB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Canoe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Club: 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Organiser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Duzi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Marathon </a:t>
            </a:r>
            <a:endParaRPr lang="en-GB" sz="2000" dirty="0" smtClean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GB" sz="2000" dirty="0" smtClean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Interested Parties</a:t>
            </a:r>
            <a:r>
              <a:rPr lang="en-GB" sz="20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ZA" sz="20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8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704" y="440486"/>
            <a:ext cx="4456388" cy="755512"/>
          </a:xfrm>
        </p:spPr>
        <p:txBody>
          <a:bodyPr/>
          <a:lstStyle/>
          <a:p>
            <a:r>
              <a:rPr lang="en-ZA" dirty="0" smtClean="0"/>
              <a:t>Institutional &amp; Infrastructure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1712229" y="1195998"/>
            <a:ext cx="72836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34" charset="-128"/>
                <a:cs typeface="Times New Roman" panose="02020603050405020304" pitchFamily="18" charset="0"/>
              </a:rPr>
              <a:t>Situational Diagnostics </a:t>
            </a:r>
            <a:r>
              <a:rPr lang="en-GB" sz="2000" b="1" dirty="0" smtClean="0">
                <a:latin typeface="Calibri"/>
                <a:cs typeface="Times New Roman" panose="02020603050405020304" pitchFamily="18" charset="0"/>
              </a:rPr>
              <a:t>: 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34" charset="-128"/>
                <a:cs typeface="Times New Roman" panose="02020603050405020304" pitchFamily="18" charset="0"/>
              </a:rPr>
              <a:t>MuSSA/MPAP: 11</a:t>
            </a:r>
            <a:r>
              <a:rPr kumimoji="0" lang="en-GB" sz="2000" b="1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34" charset="-128"/>
                <a:cs typeface="Times New Roman" panose="02020603050405020304" pitchFamily="18" charset="0"/>
              </a:rPr>
              <a:t>th</a:t>
            </a:r>
            <a:r>
              <a:rPr kumimoji="0" lang="en-GB" sz="20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34" charset="-128"/>
                <a:cs typeface="Times New Roman" panose="02020603050405020304" pitchFamily="18" charset="0"/>
              </a:rPr>
              <a:t> Feb 2020</a:t>
            </a:r>
            <a:endParaRPr lang="en-GB" sz="2000" dirty="0">
              <a:latin typeface="Calibri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000" b="1" dirty="0" smtClean="0">
                <a:latin typeface="Calibri"/>
              </a:rPr>
              <a:t>E</a:t>
            </a:r>
            <a:r>
              <a:rPr kumimoji="0" lang="en-GB" sz="20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xternal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review of municipal sewer </a:t>
            </a:r>
            <a:r>
              <a:rPr kumimoji="0" lang="en-GB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infrastructure: 26 Feb 2020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FBFDAC-F583-4DEA-A720-D0DA2461B253}"/>
              </a:ext>
            </a:extLst>
          </p:cNvPr>
          <p:cNvSpPr txBox="1">
            <a:spLocks/>
          </p:cNvSpPr>
          <p:nvPr/>
        </p:nvSpPr>
        <p:spPr>
          <a:xfrm>
            <a:off x="1990754" y="-167918"/>
            <a:ext cx="6726619" cy="879253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Msunduzi River Improvement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095007"/>
            <a:ext cx="76104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0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05" t="1195" r="2374"/>
          <a:stretch/>
        </p:blipFill>
        <p:spPr>
          <a:xfrm>
            <a:off x="-42042" y="7743"/>
            <a:ext cx="2461103" cy="229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358" y="651661"/>
            <a:ext cx="8492359" cy="755512"/>
          </a:xfrm>
          <a:solidFill>
            <a:schemeClr val="bg1"/>
          </a:solidFill>
        </p:spPr>
        <p:txBody>
          <a:bodyPr/>
          <a:lstStyle/>
          <a:p>
            <a:r>
              <a:rPr lang="en-ZA" dirty="0" smtClean="0"/>
              <a:t>Partner &amp; Stakeholder Integration: a Living CMS 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2250055" y="1257256"/>
            <a:ext cx="728366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000" b="1" dirty="0" smtClean="0">
                <a:latin typeface="Calibri"/>
                <a:cs typeface="Times New Roman" panose="02020603050405020304" pitchFamily="18" charset="0"/>
              </a:rPr>
              <a:t>Initial Focus on Data Sharing across all parties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000" b="1" dirty="0" smtClean="0">
                <a:latin typeface="Calibri"/>
                <a:cs typeface="Times New Roman" panose="02020603050405020304" pitchFamily="18" charset="0"/>
              </a:rPr>
              <a:t>DWS Data Bases; and </a:t>
            </a:r>
            <a:r>
              <a:rPr lang="en-ZA" sz="2000" b="1" dirty="0" err="1" smtClean="0">
                <a:latin typeface="+mn-lt"/>
              </a:rPr>
              <a:t>Dusi</a:t>
            </a:r>
            <a:r>
              <a:rPr lang="en-ZA" sz="2000" b="1" dirty="0" smtClean="0">
                <a:latin typeface="+mn-lt"/>
              </a:rPr>
              <a:t> Data </a:t>
            </a:r>
            <a:r>
              <a:rPr lang="en-ZA" sz="2000" b="1" dirty="0">
                <a:latin typeface="+mn-lt"/>
              </a:rPr>
              <a:t>from 2006 to </a:t>
            </a:r>
            <a:r>
              <a:rPr lang="en-ZA" sz="2000" b="1" dirty="0" smtClean="0">
                <a:latin typeface="+mn-lt"/>
              </a:rPr>
              <a:t>2020</a:t>
            </a:r>
            <a:endParaRPr lang="en-GB" sz="2000" b="1" dirty="0">
              <a:latin typeface="+mn-lt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000" b="1" dirty="0" smtClean="0">
              <a:latin typeface="Calibri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000" b="1" dirty="0" smtClean="0">
              <a:latin typeface="Calibri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000" dirty="0"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FBFDAC-F583-4DEA-A720-D0DA2461B253}"/>
              </a:ext>
            </a:extLst>
          </p:cNvPr>
          <p:cNvSpPr txBox="1">
            <a:spLocks/>
          </p:cNvSpPr>
          <p:nvPr/>
        </p:nvSpPr>
        <p:spPr>
          <a:xfrm>
            <a:off x="1990754" y="-167918"/>
            <a:ext cx="6726619" cy="879253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Msunduzi River Improvement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01" y="2118640"/>
            <a:ext cx="9164201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5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53539" y="545515"/>
            <a:ext cx="7886700" cy="994172"/>
          </a:xfrm>
        </p:spPr>
        <p:txBody>
          <a:bodyPr/>
          <a:lstStyle/>
          <a:p>
            <a:r>
              <a:rPr lang="en-ZA" dirty="0" smtClean="0"/>
              <a:t>Viewing Data – The good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4" y="1808798"/>
            <a:ext cx="6427648" cy="202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564790" y="3509224"/>
            <a:ext cx="162497" cy="1750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725" y="4554259"/>
            <a:ext cx="341390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ZA" sz="1200" b="1" dirty="0"/>
              <a:t>LOW TO MODERATE OF GETTING SICK!</a:t>
            </a:r>
            <a:endParaRPr lang="en-GB" sz="12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739277" y="2718016"/>
            <a:ext cx="5420612" cy="3672486"/>
            <a:chOff x="5427422" y="2550807"/>
            <a:chExt cx="6588893" cy="38580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7422" y="2582779"/>
              <a:ext cx="6588893" cy="38260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7466993" y="2550807"/>
              <a:ext cx="2926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uMsunduzi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at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Caluza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Bridge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90" y="5017339"/>
            <a:ext cx="2072993" cy="129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2688021" y="3933632"/>
            <a:ext cx="1351284" cy="6285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2442" y="2977913"/>
            <a:ext cx="4704768" cy="6733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7208" y="857251"/>
            <a:ext cx="7886700" cy="994172"/>
          </a:xfrm>
        </p:spPr>
        <p:txBody>
          <a:bodyPr/>
          <a:lstStyle/>
          <a:p>
            <a:r>
              <a:rPr lang="en-ZA" dirty="0" smtClean="0"/>
              <a:t>Viewing Data – The Bad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4" y="1808798"/>
            <a:ext cx="6427648" cy="202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234251" y="2747471"/>
            <a:ext cx="162497" cy="1750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33" y="2751365"/>
            <a:ext cx="5197106" cy="305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46691" y="2741317"/>
            <a:ext cx="198203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Dorpspruit</a:t>
            </a:r>
            <a:r>
              <a:rPr lang="en-GB" sz="1200" dirty="0"/>
              <a:t> </a:t>
            </a:r>
            <a:r>
              <a:rPr lang="en-GB" sz="1200" dirty="0" err="1"/>
              <a:t>Ohrtmann</a:t>
            </a:r>
            <a:r>
              <a:rPr lang="en-GB" sz="1200" dirty="0"/>
              <a:t> Road</a:t>
            </a:r>
          </a:p>
        </p:txBody>
      </p:sp>
      <p:cxnSp>
        <p:nvCxnSpPr>
          <p:cNvPr id="16" name="Straight Arrow Connector 15"/>
          <p:cNvCxnSpPr>
            <a:endCxn id="5" idx="1"/>
          </p:cNvCxnSpPr>
          <p:nvPr/>
        </p:nvCxnSpPr>
        <p:spPr>
          <a:xfrm>
            <a:off x="2385544" y="2925614"/>
            <a:ext cx="3161147" cy="465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505" y="4568292"/>
            <a:ext cx="303902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ZA" sz="1200" b="1" dirty="0"/>
              <a:t>MODERATE TO HIGH RISK OF GETTING SICK!</a:t>
            </a:r>
            <a:endParaRPr lang="en-GB" sz="1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85545" y="4316395"/>
            <a:ext cx="1747807" cy="4553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280598" y="3103057"/>
            <a:ext cx="4680020" cy="20498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87" y="5029957"/>
            <a:ext cx="2055158" cy="128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5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7208" y="857251"/>
            <a:ext cx="7886700" cy="994172"/>
          </a:xfrm>
        </p:spPr>
        <p:txBody>
          <a:bodyPr/>
          <a:lstStyle/>
          <a:p>
            <a:r>
              <a:rPr lang="en-ZA" dirty="0"/>
              <a:t>Viewing </a:t>
            </a:r>
            <a:r>
              <a:rPr lang="en-ZA" dirty="0" smtClean="0"/>
              <a:t>Data - The Ugly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2" y="1671638"/>
            <a:ext cx="6427648" cy="202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374394" y="2486025"/>
            <a:ext cx="217484" cy="187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TextBox 17"/>
          <p:cNvSpPr txBox="1"/>
          <p:nvPr/>
        </p:nvSpPr>
        <p:spPr>
          <a:xfrm>
            <a:off x="63062" y="4521256"/>
            <a:ext cx="400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DO NOT CANOE! VERY HIGH RISK OF GETTING SICK!</a:t>
            </a:r>
            <a:endParaRPr lang="en-GB" sz="12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37610" y="2837498"/>
            <a:ext cx="5289233" cy="2644616"/>
            <a:chOff x="4983480" y="2640330"/>
            <a:chExt cx="7052310" cy="352615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480" y="2640330"/>
              <a:ext cx="7052310" cy="35261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7315200" y="2651759"/>
              <a:ext cx="2480310" cy="553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050" dirty="0">
                  <a:solidFill>
                    <a:schemeClr val="bg1">
                      <a:lumMod val="50000"/>
                    </a:schemeClr>
                  </a:solidFill>
                </a:rPr>
                <a:t>uMsunduzi U/S Darvill mat river</a:t>
              </a:r>
              <a:endParaRPr lang="en-GB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3940492" y="3077528"/>
            <a:ext cx="5203508" cy="193738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87622" y="2670857"/>
            <a:ext cx="1898778" cy="282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14506" y="4180662"/>
            <a:ext cx="607745" cy="355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35" y="4752088"/>
            <a:ext cx="2509771" cy="15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0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37" y="4949337"/>
            <a:ext cx="3431967" cy="190866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4FBFDAC-F583-4DEA-A720-D0DA2461B253}"/>
              </a:ext>
            </a:extLst>
          </p:cNvPr>
          <p:cNvSpPr txBox="1">
            <a:spLocks/>
          </p:cNvSpPr>
          <p:nvPr/>
        </p:nvSpPr>
        <p:spPr>
          <a:xfrm>
            <a:off x="1990754" y="-167918"/>
            <a:ext cx="6726619" cy="879253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Msunduzi River Improvement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620000">
            <a:off x="116138" y="2016739"/>
            <a:ext cx="4838226" cy="29223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358" y="699989"/>
            <a:ext cx="8492359" cy="755512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Disaster Management 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partnership: </a:t>
            </a:r>
            <a:r>
              <a:rPr lang="en-GB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Govt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&amp; Industry</a:t>
            </a:r>
            <a:b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5018690" y="1315253"/>
            <a:ext cx="412531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000" b="1" dirty="0" smtClean="0">
                <a:latin typeface="Calibri"/>
                <a:cs typeface="Times New Roman" panose="02020603050405020304" pitchFamily="18" charset="0"/>
              </a:rPr>
              <a:t>Introductory Meeting with Chamber of Business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GB" sz="2000" b="1" dirty="0" smtClean="0">
              <a:latin typeface="Calibri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000" dirty="0"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0" name="Picture 2" descr="Image result for dusi river canoe marath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15" y="2193004"/>
            <a:ext cx="3038758" cy="201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0000">
            <a:off x="4068567" y="3719702"/>
            <a:ext cx="5094019" cy="2645181"/>
          </a:xfrm>
          <a:prstGeom prst="rect">
            <a:avLst/>
          </a:prstGeom>
          <a:gradFill>
            <a:gsLst>
              <a:gs pos="41366">
                <a:srgbClr val="CFDCE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8735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158" y="651661"/>
            <a:ext cx="6789683" cy="755512"/>
          </a:xfrm>
          <a:solidFill>
            <a:schemeClr val="bg1"/>
          </a:solidFill>
        </p:spPr>
        <p:txBody>
          <a:bodyPr/>
          <a:lstStyle/>
          <a:p>
            <a:r>
              <a:rPr lang="en-ZA" dirty="0" smtClean="0"/>
              <a:t>Sustainable Model with the Enviro Champs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105103" y="1278666"/>
            <a:ext cx="9038897" cy="26314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000" b="1" dirty="0" smtClean="0">
                <a:latin typeface="Calibri"/>
                <a:cs typeface="Times New Roman" panose="02020603050405020304" pitchFamily="18" charset="0"/>
              </a:rPr>
              <a:t>Have looked for Netherlands Expertise : </a:t>
            </a:r>
            <a:r>
              <a:rPr lang="en-GB" sz="2000" dirty="0" smtClean="0">
                <a:latin typeface="Calibri"/>
                <a:cs typeface="Times New Roman" panose="02020603050405020304" pitchFamily="18" charset="0"/>
              </a:rPr>
              <a:t>realisation that Blue Deal led team have inadequate understanding of Business Environment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000" b="1" dirty="0" smtClean="0">
                <a:latin typeface="Calibri"/>
                <a:cs typeface="Times New Roman" panose="02020603050405020304" pitchFamily="18" charset="0"/>
              </a:rPr>
              <a:t>Have identified some opportunities:</a:t>
            </a:r>
          </a:p>
          <a:p>
            <a:pPr>
              <a:spcAft>
                <a:spcPts val="600"/>
              </a:spcAft>
              <a:defRPr/>
            </a:pPr>
            <a:endParaRPr lang="en-GB" sz="2000" b="1" dirty="0">
              <a:latin typeface="+mn-lt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000" b="1" dirty="0" smtClean="0">
              <a:latin typeface="Calibri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000" b="1" dirty="0" smtClean="0">
              <a:latin typeface="Calibri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2000" dirty="0"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FBFDAC-F583-4DEA-A720-D0DA2461B253}"/>
              </a:ext>
            </a:extLst>
          </p:cNvPr>
          <p:cNvSpPr txBox="1">
            <a:spLocks/>
          </p:cNvSpPr>
          <p:nvPr/>
        </p:nvSpPr>
        <p:spPr>
          <a:xfrm>
            <a:off x="1990754" y="-167918"/>
            <a:ext cx="6726619" cy="879253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Msunduzi River Improvement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" y="2397670"/>
            <a:ext cx="5339254" cy="302497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391" y="2594411"/>
            <a:ext cx="3945321" cy="318006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" y="3983875"/>
            <a:ext cx="5339582" cy="33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377010"/>
            <a:ext cx="8808251" cy="637875"/>
          </a:xfrm>
        </p:spPr>
        <p:txBody>
          <a:bodyPr/>
          <a:lstStyle/>
          <a:p>
            <a:r>
              <a:rPr lang="en-ZA" dirty="0" smtClean="0"/>
              <a:t>Blue Deal Phase One : National Partner Progress Meeting</a:t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67" y="1112957"/>
            <a:ext cx="8633299" cy="511851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2239505" y="695947"/>
            <a:ext cx="7098170" cy="40375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Chair: Mr Hein Pieper and </a:t>
            </a:r>
            <a:r>
              <a:rPr lang="en-US" sz="2400" dirty="0" err="1" smtClean="0">
                <a:solidFill>
                  <a:srgbClr val="0070C0"/>
                </a:solidFill>
              </a:rPr>
              <a:t>Ms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Nichedi</a:t>
            </a:r>
            <a:endParaRPr lang="en-ZA" altLang="en-US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5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70" y="2104368"/>
            <a:ext cx="6083153" cy="879253"/>
          </a:xfrm>
        </p:spPr>
        <p:txBody>
          <a:bodyPr/>
          <a:lstStyle/>
          <a:p>
            <a:r>
              <a:rPr lang="en-ZA" sz="3600" dirty="0" smtClean="0"/>
              <a:t>Additional Standard Discussion Item: national partners</a:t>
            </a:r>
            <a:br>
              <a:rPr lang="en-ZA" sz="3600" dirty="0" smtClean="0"/>
            </a:br>
            <a:r>
              <a:rPr lang="en-ZA" sz="4000" dirty="0" smtClean="0"/>
              <a:t/>
            </a:r>
            <a:br>
              <a:rPr lang="en-ZA" sz="4000" dirty="0" smtClean="0"/>
            </a:br>
            <a:r>
              <a:rPr lang="en-ZA" sz="4000" dirty="0" smtClean="0"/>
              <a:t/>
            </a:r>
            <a:br>
              <a:rPr lang="en-ZA" sz="4000" dirty="0" smtClean="0"/>
            </a:br>
            <a:r>
              <a:rPr lang="en-ZA" sz="4000" dirty="0"/>
              <a:t/>
            </a:r>
            <a:br>
              <a:rPr lang="en-ZA" sz="4000" dirty="0"/>
            </a:br>
            <a:endParaRPr lang="en-ZA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40570" y="2358334"/>
            <a:ext cx="6983297" cy="3174126"/>
          </a:xfrm>
        </p:spPr>
        <p:txBody>
          <a:bodyPr/>
          <a:lstStyle/>
          <a:p>
            <a:r>
              <a:rPr lang="en-ZA" dirty="0" smtClean="0"/>
              <a:t>Regarding the Blue Deal “Pillars of Success” (knowledge, institutional, relational) what </a:t>
            </a:r>
            <a:r>
              <a:rPr lang="en-ZA" dirty="0"/>
              <a:t>does success look like for you by the end of Phase One (next 3.5 years) and by 2030</a:t>
            </a:r>
            <a:r>
              <a:rPr lang="en-ZA" dirty="0" smtClean="0"/>
              <a:t>?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 smtClean="0"/>
              <a:t>What can you offer to success (immediate, short term, long term)</a:t>
            </a: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 smtClean="0"/>
              <a:t>How </a:t>
            </a:r>
            <a:r>
              <a:rPr lang="en-ZA" dirty="0"/>
              <a:t>can you be involved</a:t>
            </a:r>
            <a:r>
              <a:rPr lang="en-ZA" dirty="0" smtClean="0"/>
              <a:t>?  Are you involved?</a:t>
            </a:r>
          </a:p>
          <a:p>
            <a:pPr marL="0" indent="0">
              <a:buNone/>
            </a:pPr>
            <a:endParaRPr lang="en-ZA" dirty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6535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172" y="30876"/>
            <a:ext cx="5959365" cy="534005"/>
          </a:xfrm>
        </p:spPr>
        <p:txBody>
          <a:bodyPr/>
          <a:lstStyle/>
          <a:p>
            <a:r>
              <a:rPr lang="en-US" dirty="0" smtClean="0"/>
              <a:t>Crocodile River Improvement Project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2440" y="846667"/>
            <a:ext cx="7043904" cy="5384800"/>
          </a:xfrm>
        </p:spPr>
        <p:txBody>
          <a:bodyPr>
            <a:normAutofit lnSpcReduction="10000"/>
          </a:bodyPr>
          <a:lstStyle/>
          <a:p>
            <a:pPr marL="0" indent="0" defTabSz="342900">
              <a:spcBef>
                <a:spcPts val="450"/>
              </a:spcBef>
              <a:buNone/>
            </a:pPr>
            <a:r>
              <a:rPr lang="en-US" b="1" dirty="0" smtClean="0"/>
              <a:t>Area: </a:t>
            </a:r>
            <a:endParaRPr lang="en-US" b="1" dirty="0"/>
          </a:p>
          <a:p>
            <a:pPr marL="257175" indent="-257175" defTabSz="342900">
              <a:spcBef>
                <a:spcPct val="0"/>
              </a:spcBef>
            </a:pPr>
            <a:r>
              <a:rPr lang="en-US" dirty="0" err="1" smtClean="0"/>
              <a:t>Inkomati-Usuthu</a:t>
            </a:r>
            <a:r>
              <a:rPr lang="en-US" dirty="0" smtClean="0"/>
              <a:t> Water Management Area </a:t>
            </a:r>
          </a:p>
          <a:p>
            <a:pPr marL="257175" indent="-257175" defTabSz="342900">
              <a:spcBef>
                <a:spcPct val="0"/>
              </a:spcBef>
              <a:buNone/>
            </a:pPr>
            <a:r>
              <a:rPr lang="nl-NL" b="1" dirty="0" smtClean="0">
                <a:ea typeface="ＭＳ Ｐゴシック" pitchFamily="34" charset="-128"/>
              </a:rPr>
              <a:t>Goal: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Improving the </a:t>
            </a:r>
            <a:br>
              <a:rPr lang="nl-NL" dirty="0" smtClean="0">
                <a:ea typeface="ＭＳ Ｐゴシック" pitchFamily="34" charset="-128"/>
              </a:rPr>
            </a:br>
            <a:r>
              <a:rPr lang="nl-NL" dirty="0" smtClean="0">
                <a:ea typeface="ＭＳ Ｐゴシック" pitchFamily="34" charset="-128"/>
              </a:rPr>
              <a:t>operation, maintenance</a:t>
            </a:r>
            <a:br>
              <a:rPr lang="nl-NL" dirty="0" smtClean="0">
                <a:ea typeface="ＭＳ Ｐゴシック" pitchFamily="34" charset="-128"/>
              </a:rPr>
            </a:br>
            <a:r>
              <a:rPr lang="nl-NL" dirty="0" smtClean="0">
                <a:ea typeface="ＭＳ Ｐゴシック" pitchFamily="34" charset="-128"/>
              </a:rPr>
              <a:t>and performance of </a:t>
            </a:r>
            <a:br>
              <a:rPr lang="nl-NL" dirty="0" smtClean="0">
                <a:ea typeface="ＭＳ Ｐゴシック" pitchFamily="34" charset="-128"/>
              </a:rPr>
            </a:br>
            <a:r>
              <a:rPr lang="nl-NL" dirty="0" smtClean="0">
                <a:ea typeface="ＭＳ Ｐゴシック" pitchFamily="34" charset="-128"/>
              </a:rPr>
              <a:t>6 WWTW’s in:</a:t>
            </a:r>
          </a:p>
          <a:p>
            <a:pPr marL="545175" lvl="1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 </a:t>
            </a:r>
            <a:r>
              <a:rPr lang="nl-NL" dirty="0" err="1" smtClean="0">
                <a:ea typeface="ＭＳ Ｐゴシック" pitchFamily="34" charset="-128"/>
              </a:rPr>
              <a:t>Mbombela</a:t>
            </a:r>
            <a:r>
              <a:rPr lang="nl-NL" dirty="0" smtClean="0">
                <a:ea typeface="ＭＳ Ｐゴシック" pitchFamily="34" charset="-128"/>
              </a:rPr>
              <a:t>, </a:t>
            </a:r>
          </a:p>
          <a:p>
            <a:pPr marL="545175" lvl="1" indent="-257175" defTabSz="342900">
              <a:spcBef>
                <a:spcPct val="0"/>
              </a:spcBef>
            </a:pPr>
            <a:r>
              <a:rPr lang="nl-NL" dirty="0" err="1" smtClean="0">
                <a:ea typeface="ＭＳ Ｐゴシック" pitchFamily="34" charset="-128"/>
              </a:rPr>
              <a:t>Nkomazi</a:t>
            </a:r>
            <a:endParaRPr lang="nl-NL" dirty="0" smtClean="0">
              <a:ea typeface="ＭＳ Ｐゴシック" pitchFamily="34" charset="-128"/>
            </a:endParaRPr>
          </a:p>
          <a:p>
            <a:pPr marL="545175" lvl="1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Emakhazeni</a:t>
            </a:r>
          </a:p>
          <a:p>
            <a:pPr marL="0" indent="0" defTabSz="342900">
              <a:spcBef>
                <a:spcPct val="0"/>
              </a:spcBef>
              <a:buNone/>
            </a:pPr>
            <a:r>
              <a:rPr lang="nl-NL" b="1" dirty="0" smtClean="0">
                <a:ea typeface="ＭＳ Ｐゴシック" pitchFamily="34" charset="-128"/>
              </a:rPr>
              <a:t>Key Progress: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4 assessments carried out using WRC Guidelines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MISA assessments carried out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WRC Wader Skills Development using Virtual Reality and “first person gaming” initiated 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Muni’s didnt make launch</a:t>
            </a:r>
          </a:p>
          <a:p>
            <a:endParaRPr lang="nl-NL" dirty="0" smtClean="0"/>
          </a:p>
          <a:p>
            <a:pPr marL="0" indent="0" defTabSz="342900">
              <a:spcBef>
                <a:spcPts val="450"/>
              </a:spcBef>
              <a:buNone/>
            </a:pPr>
            <a:endParaRPr lang="nl-NL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8934" y="1591733"/>
            <a:ext cx="2805677" cy="286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3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5034" y="0"/>
            <a:ext cx="6502875" cy="534005"/>
          </a:xfrm>
        </p:spPr>
        <p:txBody>
          <a:bodyPr/>
          <a:lstStyle/>
          <a:p>
            <a:r>
              <a:rPr lang="en-US" dirty="0" err="1" smtClean="0"/>
              <a:t>Vredefort</a:t>
            </a:r>
            <a:r>
              <a:rPr lang="en-US" dirty="0" smtClean="0"/>
              <a:t> Dome / Parys WWTW Project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00096" y="742198"/>
            <a:ext cx="7043904" cy="4849733"/>
          </a:xfrm>
        </p:spPr>
        <p:txBody>
          <a:bodyPr>
            <a:normAutofit/>
          </a:bodyPr>
          <a:lstStyle/>
          <a:p>
            <a:pPr marL="0" indent="0" defTabSz="342900">
              <a:spcBef>
                <a:spcPts val="450"/>
              </a:spcBef>
              <a:buNone/>
            </a:pPr>
            <a:r>
              <a:rPr lang="en-US" b="1" dirty="0" smtClean="0"/>
              <a:t>Area: </a:t>
            </a:r>
            <a:endParaRPr lang="en-US" b="1" dirty="0"/>
          </a:p>
          <a:p>
            <a:pPr marL="257175" indent="-257175" defTabSz="342900">
              <a:spcBef>
                <a:spcPct val="0"/>
              </a:spcBef>
            </a:pPr>
            <a:r>
              <a:rPr lang="en-US" dirty="0" smtClean="0"/>
              <a:t>Upper-Vaal Water Management Area </a:t>
            </a:r>
          </a:p>
          <a:p>
            <a:pPr marL="257175" indent="-257175" defTabSz="342900">
              <a:spcBef>
                <a:spcPct val="0"/>
              </a:spcBef>
              <a:buNone/>
            </a:pPr>
            <a:r>
              <a:rPr lang="nl-NL" b="1" dirty="0" smtClean="0">
                <a:ea typeface="ＭＳ Ｐゴシック" pitchFamily="34" charset="-128"/>
              </a:rPr>
              <a:t>Goal: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err="1" smtClean="0">
                <a:ea typeface="ＭＳ Ｐゴシック" pitchFamily="34" charset="-128"/>
              </a:rPr>
              <a:t>Improving</a:t>
            </a:r>
            <a:r>
              <a:rPr lang="nl-NL" dirty="0" smtClean="0">
                <a:ea typeface="ＭＳ Ｐゴシック" pitchFamily="34" charset="-128"/>
              </a:rPr>
              <a:t> the water </a:t>
            </a:r>
            <a:r>
              <a:rPr lang="nl-NL" dirty="0" err="1" smtClean="0">
                <a:ea typeface="ＭＳ Ｐゴシック" pitchFamily="34" charset="-128"/>
              </a:rPr>
              <a:t>quality</a:t>
            </a:r>
            <a:r>
              <a:rPr lang="nl-NL" dirty="0" smtClean="0">
                <a:ea typeface="ＭＳ Ｐゴシック" pitchFamily="34" charset="-128"/>
              </a:rPr>
              <a:t> of the Vredefort </a:t>
            </a:r>
            <a:r>
              <a:rPr lang="nl-NL" dirty="0" err="1" smtClean="0">
                <a:ea typeface="ＭＳ Ｐゴシック" pitchFamily="34" charset="-128"/>
              </a:rPr>
              <a:t>Dome</a:t>
            </a:r>
            <a:endParaRPr lang="nl-NL" dirty="0" smtClean="0">
              <a:ea typeface="ＭＳ Ｐゴシック" pitchFamily="34" charset="-128"/>
            </a:endParaRP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Improving the operation,  maintenance and performance of the Parys WWTW</a:t>
            </a:r>
          </a:p>
          <a:p>
            <a:pPr marL="0" indent="0" defTabSz="342900">
              <a:spcBef>
                <a:spcPct val="0"/>
              </a:spcBef>
              <a:buNone/>
            </a:pPr>
            <a:r>
              <a:rPr lang="nl-NL" b="1" dirty="0">
                <a:ea typeface="ＭＳ Ｐゴシック" pitchFamily="34" charset="-128"/>
              </a:rPr>
              <a:t>Key Progress: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NL WWTW specialist on-site for 2 weeks 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MISA inputs to WWTW require Mun Invitation</a:t>
            </a:r>
            <a:endParaRPr lang="nl-NL" dirty="0">
              <a:ea typeface="ＭＳ Ｐゴシック" pitchFamily="34" charset="-128"/>
            </a:endParaRPr>
          </a:p>
          <a:p>
            <a:pPr marL="257175" indent="-257175" defTabSz="342900">
              <a:spcBef>
                <a:spcPct val="0"/>
              </a:spcBef>
            </a:pPr>
            <a:r>
              <a:rPr lang="nl-NL" b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Muni’s didnt make launch</a:t>
            </a:r>
          </a:p>
          <a:p>
            <a:pPr marL="0" indent="0" defTabSz="342900">
              <a:spcBef>
                <a:spcPct val="0"/>
              </a:spcBef>
              <a:buNone/>
            </a:pPr>
            <a:endParaRPr lang="nl-NL" dirty="0" smtClean="0">
              <a:ea typeface="ＭＳ Ｐゴシック" pitchFamily="34" charset="-128"/>
            </a:endParaRPr>
          </a:p>
          <a:p>
            <a:endParaRPr lang="nl-NL" dirty="0" smtClean="0"/>
          </a:p>
          <a:p>
            <a:pPr marL="0" indent="0" defTabSz="342900">
              <a:spcBef>
                <a:spcPts val="450"/>
              </a:spcBef>
              <a:buNone/>
            </a:pPr>
            <a:endParaRPr lang="nl-N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41999" y="4521200"/>
            <a:ext cx="311573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4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469" y="0"/>
            <a:ext cx="6502875" cy="534005"/>
          </a:xfrm>
        </p:spPr>
        <p:txBody>
          <a:bodyPr/>
          <a:lstStyle/>
          <a:p>
            <a:r>
              <a:rPr lang="en-US" dirty="0" err="1" smtClean="0"/>
              <a:t>Blesbokspruit</a:t>
            </a:r>
            <a:r>
              <a:rPr lang="en-US" dirty="0" smtClean="0"/>
              <a:t> Project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2440" y="935641"/>
            <a:ext cx="7043904" cy="5497701"/>
          </a:xfrm>
        </p:spPr>
        <p:txBody>
          <a:bodyPr>
            <a:normAutofit fontScale="92500" lnSpcReduction="20000"/>
          </a:bodyPr>
          <a:lstStyle/>
          <a:p>
            <a:pPr marL="0" indent="0" defTabSz="342900">
              <a:spcBef>
                <a:spcPts val="450"/>
              </a:spcBef>
              <a:buNone/>
            </a:pPr>
            <a:r>
              <a:rPr lang="en-US" b="1" dirty="0" smtClean="0"/>
              <a:t>Area: </a:t>
            </a:r>
            <a:endParaRPr lang="en-US" b="1" dirty="0"/>
          </a:p>
          <a:p>
            <a:pPr marL="257175" indent="-257175" defTabSz="342900">
              <a:spcBef>
                <a:spcPct val="0"/>
              </a:spcBef>
            </a:pPr>
            <a:r>
              <a:rPr lang="en-US" dirty="0" smtClean="0"/>
              <a:t>Upper-Vaal Water </a:t>
            </a:r>
            <a:br>
              <a:rPr lang="en-US" dirty="0" smtClean="0"/>
            </a:br>
            <a:r>
              <a:rPr lang="en-US" dirty="0" smtClean="0"/>
              <a:t>Management Area </a:t>
            </a:r>
          </a:p>
          <a:p>
            <a:pPr marL="257175" indent="-257175" defTabSz="342900">
              <a:spcBef>
                <a:spcPct val="0"/>
              </a:spcBef>
              <a:buNone/>
            </a:pPr>
            <a:r>
              <a:rPr lang="nl-NL" b="1" dirty="0" smtClean="0">
                <a:ea typeface="ＭＳ Ｐゴシック" pitchFamily="34" charset="-128"/>
              </a:rPr>
              <a:t>Goal: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err="1" smtClean="0">
                <a:ea typeface="ＭＳ Ｐゴシック" pitchFamily="34" charset="-128"/>
              </a:rPr>
              <a:t>Improving</a:t>
            </a:r>
            <a:r>
              <a:rPr lang="nl-NL" dirty="0" smtClean="0">
                <a:ea typeface="ＭＳ Ｐゴシック" pitchFamily="34" charset="-128"/>
              </a:rPr>
              <a:t> the water </a:t>
            </a:r>
            <a:br>
              <a:rPr lang="nl-NL" dirty="0" smtClean="0">
                <a:ea typeface="ＭＳ Ｐゴシック" pitchFamily="34" charset="-128"/>
              </a:rPr>
            </a:br>
            <a:r>
              <a:rPr lang="nl-NL" dirty="0" err="1" smtClean="0">
                <a:ea typeface="ＭＳ Ｐゴシック" pitchFamily="34" charset="-128"/>
              </a:rPr>
              <a:t>quality</a:t>
            </a:r>
            <a:r>
              <a:rPr lang="nl-NL" dirty="0" smtClean="0">
                <a:ea typeface="ＭＳ Ｐゴシック" pitchFamily="34" charset="-128"/>
              </a:rPr>
              <a:t> and water </a:t>
            </a:r>
            <a:br>
              <a:rPr lang="nl-NL" dirty="0" smtClean="0">
                <a:ea typeface="ＭＳ Ｐゴシック" pitchFamily="34" charset="-128"/>
              </a:rPr>
            </a:br>
            <a:r>
              <a:rPr lang="nl-NL" dirty="0" err="1" smtClean="0">
                <a:ea typeface="ＭＳ Ｐゴシック" pitchFamily="34" charset="-128"/>
              </a:rPr>
              <a:t>quantity</a:t>
            </a:r>
            <a:r>
              <a:rPr lang="nl-NL" dirty="0" smtClean="0">
                <a:ea typeface="ＭＳ Ｐゴシック" pitchFamily="34" charset="-128"/>
              </a:rPr>
              <a:t> of the </a:t>
            </a:r>
            <a:br>
              <a:rPr lang="nl-NL" dirty="0" smtClean="0">
                <a:ea typeface="ＭＳ Ｐゴシック" pitchFamily="34" charset="-128"/>
              </a:rPr>
            </a:br>
            <a:r>
              <a:rPr lang="nl-NL" dirty="0" err="1" smtClean="0">
                <a:ea typeface="ＭＳ Ｐゴシック" pitchFamily="34" charset="-128"/>
              </a:rPr>
              <a:t>Blesbokspruit</a:t>
            </a:r>
            <a:endParaRPr lang="nl-NL" dirty="0" smtClean="0">
              <a:ea typeface="ＭＳ Ｐゴシック" pitchFamily="34" charset="-128"/>
            </a:endParaRP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Managing the invasive </a:t>
            </a:r>
            <a:br>
              <a:rPr lang="nl-NL" dirty="0" smtClean="0">
                <a:ea typeface="ＭＳ Ｐゴシック" pitchFamily="34" charset="-128"/>
              </a:rPr>
            </a:br>
            <a:r>
              <a:rPr lang="nl-NL" dirty="0" smtClean="0">
                <a:ea typeface="ＭＳ Ｐゴシック" pitchFamily="34" charset="-128"/>
              </a:rPr>
              <a:t>reed and water hyacinth</a:t>
            </a:r>
          </a:p>
          <a:p>
            <a:pPr marL="0" indent="0" defTabSz="342900">
              <a:spcBef>
                <a:spcPct val="0"/>
              </a:spcBef>
              <a:buNone/>
            </a:pPr>
            <a:r>
              <a:rPr lang="nl-NL" b="1" dirty="0">
                <a:ea typeface="ＭＳ Ｐゴシック" pitchFamily="34" charset="-128"/>
              </a:rPr>
              <a:t>Key Progress: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Very good partner engagement 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Good progress on bio-controls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Good progress on spraying from DEFF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DEFF expertise very helpfull to GDARD and Ekurhuleni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Good progress with community incl upcoming training on insect nurturing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dirty="0" smtClean="0">
                <a:ea typeface="ＭＳ Ｐゴシック" pitchFamily="34" charset="-128"/>
              </a:rPr>
              <a:t>Young Expert Programme: Yvonne Dub</a:t>
            </a:r>
          </a:p>
          <a:p>
            <a:pPr marL="257175" indent="-257175" defTabSz="342900">
              <a:spcBef>
                <a:spcPct val="0"/>
              </a:spcBef>
            </a:pP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Muni’s </a:t>
            </a:r>
            <a:r>
              <a:rPr lang="nl-NL" b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didnt make 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launch</a:t>
            </a:r>
            <a:endParaRPr lang="nl-N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defTabSz="342900">
              <a:spcBef>
                <a:spcPts val="450"/>
              </a:spcBef>
              <a:buNone/>
            </a:pPr>
            <a:endParaRPr lang="nl-N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4130" y="935641"/>
            <a:ext cx="2615917" cy="348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4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377010"/>
            <a:ext cx="8808251" cy="637875"/>
          </a:xfrm>
        </p:spPr>
        <p:txBody>
          <a:bodyPr/>
          <a:lstStyle/>
          <a:p>
            <a:r>
              <a:rPr lang="en-ZA" dirty="0" smtClean="0"/>
              <a:t>Blue Deal Phase One : National Partner Progress Meeting</a:t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1" y="660400"/>
            <a:ext cx="8973667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BD Regional Launches: 8</a:t>
            </a:r>
            <a:r>
              <a:rPr lang="en-ZA" baseline="30000" dirty="0" smtClean="0"/>
              <a:t>th</a:t>
            </a:r>
            <a:r>
              <a:rPr lang="en-ZA" dirty="0" smtClean="0"/>
              <a:t> March 2020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To take place in the week after WISA 2020, </a:t>
            </a:r>
            <a:r>
              <a:rPr lang="en-ZA" dirty="0" err="1" smtClean="0"/>
              <a:t>ie</a:t>
            </a:r>
            <a:r>
              <a:rPr lang="en-ZA" dirty="0" smtClean="0"/>
              <a:t> week beginning 8</a:t>
            </a:r>
            <a:r>
              <a:rPr lang="en-ZA" baseline="30000" dirty="0" smtClean="0"/>
              <a:t>th</a:t>
            </a:r>
            <a:r>
              <a:rPr lang="en-ZA" dirty="0" smtClean="0"/>
              <a:t> June 2020</a:t>
            </a:r>
          </a:p>
          <a:p>
            <a:r>
              <a:rPr lang="en-ZA" dirty="0" smtClean="0"/>
              <a:t>To be led and organised by the Local Implementation Team, including associated Blue Deal NL champions.</a:t>
            </a:r>
          </a:p>
          <a:p>
            <a:r>
              <a:rPr lang="en-ZA" dirty="0" smtClean="0"/>
              <a:t>To involve and to be led by partner Mayor(s), Premier(s), provincial DWS Head, </a:t>
            </a:r>
            <a:r>
              <a:rPr lang="en-ZA" dirty="0" err="1" smtClean="0"/>
              <a:t>CoGTA</a:t>
            </a:r>
            <a:r>
              <a:rPr lang="en-ZA" dirty="0" smtClean="0"/>
              <a:t> </a:t>
            </a:r>
            <a:r>
              <a:rPr lang="en-ZA" dirty="0"/>
              <a:t>P</a:t>
            </a:r>
            <a:r>
              <a:rPr lang="en-ZA" dirty="0" smtClean="0"/>
              <a:t>rovincial Head, SALGA, WRC, PMU &amp; PMT</a:t>
            </a:r>
          </a:p>
          <a:p>
            <a:r>
              <a:rPr lang="en-ZA" dirty="0" smtClean="0"/>
              <a:t>To involve all local partners and stakeholders</a:t>
            </a:r>
          </a:p>
          <a:p>
            <a:r>
              <a:rPr lang="en-ZA" dirty="0" smtClean="0"/>
              <a:t>To keep Blue Deal PMU / PMT communications team involved and informed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9882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538384"/>
            <a:ext cx="5842000" cy="879253"/>
          </a:xfrm>
        </p:spPr>
        <p:txBody>
          <a:bodyPr/>
          <a:lstStyle/>
          <a:p>
            <a:r>
              <a:rPr lang="en-ZA" dirty="0" smtClean="0"/>
              <a:t>MINMEC and National Launch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1" y="1657756"/>
            <a:ext cx="5655732" cy="3774842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51" y="660400"/>
            <a:ext cx="8973667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16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538384"/>
            <a:ext cx="5842000" cy="879253"/>
          </a:xfrm>
        </p:spPr>
        <p:txBody>
          <a:bodyPr/>
          <a:lstStyle/>
          <a:p>
            <a:r>
              <a:rPr lang="en-ZA" dirty="0" smtClean="0"/>
              <a:t>Blue Deal RSA National Launch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3245"/>
            <a:ext cx="3701234" cy="2470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6" y="1563364"/>
            <a:ext cx="5257800" cy="230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1" y="4003446"/>
            <a:ext cx="48958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7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538384"/>
            <a:ext cx="5842000" cy="879253"/>
          </a:xfrm>
        </p:spPr>
        <p:txBody>
          <a:bodyPr/>
          <a:lstStyle/>
          <a:p>
            <a:r>
              <a:rPr lang="en-ZA" dirty="0" smtClean="0"/>
              <a:t>GLOBAL Blue Deal </a:t>
            </a:r>
            <a:endParaRPr lang="en-Z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6143" y="4775462"/>
            <a:ext cx="5511801" cy="1173177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0000" indent="-2880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i="1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2pPr>
            <a:lvl3pPr marL="720000" indent="-18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3pPr>
            <a:lvl4pPr marL="900000" indent="-36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i="1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1080000" indent="-18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Overview of Global Blue Deal</a:t>
            </a:r>
          </a:p>
          <a:p>
            <a:r>
              <a:rPr lang="en-ZA" dirty="0" smtClean="0"/>
              <a:t>Learning Opportunities for South Africa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0" y="1612370"/>
            <a:ext cx="4124325" cy="27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44" y="1396734"/>
            <a:ext cx="4095568" cy="31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1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539" y="-155882"/>
            <a:ext cx="6284794" cy="879253"/>
          </a:xfrm>
        </p:spPr>
        <p:txBody>
          <a:bodyPr/>
          <a:lstStyle/>
          <a:p>
            <a:r>
              <a:rPr lang="en-ZA" dirty="0" smtClean="0"/>
              <a:t>Blue Deal Partner Time Sheets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67" y="1163637"/>
            <a:ext cx="7209777" cy="4525963"/>
          </a:xfrm>
        </p:spPr>
        <p:txBody>
          <a:bodyPr/>
          <a:lstStyle/>
          <a:p>
            <a:r>
              <a:rPr lang="en-ZA" dirty="0" smtClean="0"/>
              <a:t>To capture “in-kind” time contributions of all South African Partners</a:t>
            </a:r>
          </a:p>
          <a:p>
            <a:r>
              <a:rPr lang="en-ZA" dirty="0" smtClean="0"/>
              <a:t>This supports:</a:t>
            </a:r>
          </a:p>
          <a:p>
            <a:pPr lvl="1"/>
            <a:r>
              <a:rPr lang="en-ZA" i="0" dirty="0" smtClean="0"/>
              <a:t>the “partnering principle” of Blue Deal</a:t>
            </a:r>
          </a:p>
          <a:p>
            <a:pPr lvl="1"/>
            <a:r>
              <a:rPr lang="en-ZA" i="0" dirty="0"/>
              <a:t>t</a:t>
            </a:r>
            <a:r>
              <a:rPr lang="en-ZA" i="0" dirty="0" smtClean="0"/>
              <a:t>he funding of Blue Deal South Africa</a:t>
            </a:r>
          </a:p>
          <a:p>
            <a:r>
              <a:rPr lang="en-ZA" dirty="0" smtClean="0"/>
              <a:t>Time sheets approach: Satisfactory &amp; sufficient </a:t>
            </a:r>
          </a:p>
          <a:p>
            <a:r>
              <a:rPr lang="en-ZA" dirty="0" smtClean="0"/>
              <a:t>Summary / Simple / Abbreviate template</a:t>
            </a:r>
          </a:p>
          <a:p>
            <a:r>
              <a:rPr lang="en-ZA" dirty="0" smtClean="0"/>
              <a:t>Submission to date is spotty (not good enough)</a:t>
            </a:r>
          </a:p>
          <a:p>
            <a:r>
              <a:rPr lang="en-ZA" dirty="0" smtClean="0"/>
              <a:t>Please submit to PMU via Eustathia by 20</a:t>
            </a:r>
            <a:r>
              <a:rPr lang="en-ZA" baseline="30000" dirty="0" smtClean="0"/>
              <a:t>th</a:t>
            </a:r>
            <a:r>
              <a:rPr lang="en-ZA" dirty="0" smtClean="0"/>
              <a:t> of each month (for preceding month)</a:t>
            </a:r>
          </a:p>
          <a:p>
            <a:r>
              <a:rPr lang="en-ZA" dirty="0" smtClean="0"/>
              <a:t>Designated champion from each Partner?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73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3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606" y="-155882"/>
            <a:ext cx="6284794" cy="879253"/>
          </a:xfrm>
        </p:spPr>
        <p:txBody>
          <a:bodyPr/>
          <a:lstStyle/>
          <a:p>
            <a:r>
              <a:rPr lang="en-ZA" dirty="0" smtClean="0"/>
              <a:t>Blue Deal RAG Reports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399" y="604838"/>
            <a:ext cx="7213601" cy="4525963"/>
          </a:xfrm>
        </p:spPr>
        <p:txBody>
          <a:bodyPr/>
          <a:lstStyle/>
          <a:p>
            <a:r>
              <a:rPr lang="en-ZA" dirty="0" smtClean="0"/>
              <a:t>Purpose:  </a:t>
            </a:r>
          </a:p>
          <a:p>
            <a:pPr lvl="1"/>
            <a:r>
              <a:rPr lang="en-ZA" sz="2000" dirty="0" smtClean="0"/>
              <a:t>Management Summary of Each Project for Sharing Across Partners</a:t>
            </a:r>
          </a:p>
          <a:p>
            <a:pPr lvl="1"/>
            <a:r>
              <a:rPr lang="en-ZA" sz="2000" dirty="0" smtClean="0"/>
              <a:t>Supports and is necessary for Blue Deal global programme feedback by Netherlands PMT </a:t>
            </a:r>
          </a:p>
          <a:p>
            <a:pPr lvl="1"/>
            <a:r>
              <a:rPr lang="en-ZA" sz="2000" dirty="0" smtClean="0"/>
              <a:t>Call for assistance where necessary</a:t>
            </a:r>
          </a:p>
          <a:p>
            <a:r>
              <a:rPr lang="en-ZA" dirty="0" smtClean="0"/>
              <a:t>Captures and Conveys Monthly in a 1 to 2 page form</a:t>
            </a:r>
          </a:p>
          <a:p>
            <a:pPr lvl="1"/>
            <a:r>
              <a:rPr lang="en-ZA" sz="2000" dirty="0" smtClean="0"/>
              <a:t>RAG status (red, amber, green)</a:t>
            </a:r>
          </a:p>
          <a:p>
            <a:pPr lvl="1"/>
            <a:r>
              <a:rPr lang="en-ZA" sz="2000" dirty="0" smtClean="0"/>
              <a:t>Progress Headlines</a:t>
            </a:r>
          </a:p>
          <a:p>
            <a:pPr lvl="1"/>
            <a:r>
              <a:rPr lang="en-ZA" sz="2000" dirty="0" smtClean="0"/>
              <a:t>Marketing Sound-Bites</a:t>
            </a:r>
          </a:p>
          <a:p>
            <a:pPr lvl="1"/>
            <a:r>
              <a:rPr lang="en-ZA" sz="2000" dirty="0" smtClean="0"/>
              <a:t>Key Activities (month past &amp; planned for coming month)</a:t>
            </a:r>
          </a:p>
          <a:p>
            <a:pPr lvl="1"/>
            <a:r>
              <a:rPr lang="en-ZA" sz="2000" dirty="0" smtClean="0"/>
              <a:t>Risks and Any Partner oriented Requests for Assistance</a:t>
            </a:r>
          </a:p>
          <a:p>
            <a:r>
              <a:rPr lang="en-ZA" dirty="0" smtClean="0"/>
              <a:t>Generated by Project Implementation Teams (RSA and Netherlands)</a:t>
            </a:r>
            <a:r>
              <a:rPr lang="en-ZA" dirty="0"/>
              <a:t> </a:t>
            </a:r>
            <a:r>
              <a:rPr lang="en-ZA" dirty="0" smtClean="0"/>
              <a:t>&amp; submitted by RSA project lead </a:t>
            </a:r>
          </a:p>
          <a:p>
            <a:r>
              <a:rPr lang="en-ZA" dirty="0"/>
              <a:t>S</a:t>
            </a:r>
            <a:r>
              <a:rPr lang="en-ZA" dirty="0" smtClean="0"/>
              <a:t>ubmit </a:t>
            </a:r>
            <a:r>
              <a:rPr lang="en-ZA" dirty="0"/>
              <a:t>to PMU via Eustathia by 20</a:t>
            </a:r>
            <a:r>
              <a:rPr lang="en-ZA" baseline="30000" dirty="0"/>
              <a:t>th</a:t>
            </a:r>
            <a:r>
              <a:rPr lang="en-ZA" dirty="0"/>
              <a:t> </a:t>
            </a:r>
            <a:r>
              <a:rPr lang="en-ZA" dirty="0" smtClean="0"/>
              <a:t>of each month</a:t>
            </a:r>
            <a:endParaRPr lang="en-ZA" dirty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688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66" y="0"/>
            <a:ext cx="5587999" cy="68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6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538384"/>
            <a:ext cx="5842000" cy="879253"/>
          </a:xfrm>
        </p:spPr>
        <p:txBody>
          <a:bodyPr/>
          <a:lstStyle/>
          <a:p>
            <a:r>
              <a:rPr lang="en-ZA" dirty="0" smtClean="0"/>
              <a:t>WISA 2020 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347" y="1591735"/>
            <a:ext cx="6970453" cy="203939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44800" y="4194689"/>
            <a:ext cx="7213601" cy="1782777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0000" indent="-2880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i="1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2pPr>
            <a:lvl3pPr marL="720000" indent="-18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3pPr>
            <a:lvl4pPr marL="900000" indent="-36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i="1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1080000" indent="-18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Update on this weeks discussions</a:t>
            </a:r>
          </a:p>
          <a:p>
            <a:pPr lvl="1"/>
            <a:r>
              <a:rPr lang="en-ZA" dirty="0" smtClean="0"/>
              <a:t>Embassy: Stephanie</a:t>
            </a:r>
          </a:p>
          <a:p>
            <a:pPr lvl="1"/>
            <a:r>
              <a:rPr lang="en-ZA" dirty="0" smtClean="0"/>
              <a:t>DWS : </a:t>
            </a:r>
            <a:r>
              <a:rPr lang="en-ZA" dirty="0" err="1" smtClean="0"/>
              <a:t>Eusthathia</a:t>
            </a:r>
            <a:endParaRPr lang="en-ZA" dirty="0" smtClean="0"/>
          </a:p>
          <a:p>
            <a:r>
              <a:rPr lang="en-ZA" dirty="0" smtClean="0"/>
              <a:t>Next Steps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816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 bwMode="auto">
          <a:xfrm>
            <a:off x="2425772" y="962554"/>
            <a:ext cx="7098170" cy="40375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Mission Progress Review </a:t>
            </a:r>
            <a:endParaRPr lang="en-ZA" altLang="en-US" sz="3200" i="1" dirty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80" y="1366308"/>
            <a:ext cx="3205620" cy="427966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92134" y="2856956"/>
            <a:ext cx="4114800" cy="1782777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0000" indent="-2880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i="1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2pPr>
            <a:lvl3pPr marL="720000" indent="-18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3pPr>
            <a:lvl4pPr marL="900000" indent="-36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i="1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4pPr>
            <a:lvl5pPr marL="1080000" indent="-18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00206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Brief Summary</a:t>
            </a:r>
          </a:p>
          <a:p>
            <a:r>
              <a:rPr lang="en-ZA" dirty="0" smtClean="0"/>
              <a:t>Next Steps</a:t>
            </a:r>
          </a:p>
          <a:p>
            <a:r>
              <a:rPr lang="en-ZA" dirty="0" smtClean="0"/>
              <a:t>Requests for Partner Assistance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37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11318</TotalTime>
  <Words>962</Words>
  <Application>Microsoft Office PowerPoint</Application>
  <PresentationFormat>On-screen Show (4:3)</PresentationFormat>
  <Paragraphs>174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Symbol</vt:lpstr>
      <vt:lpstr>Times New Roman</vt:lpstr>
      <vt:lpstr>Verdana</vt:lpstr>
      <vt:lpstr>Office Theme</vt:lpstr>
      <vt:lpstr>Blue Deal South Africa   Partner Progress Meeting  February/March 2020 Mission Review </vt:lpstr>
      <vt:lpstr>Blue Deal Phase One : National Partner Progress Meeting  </vt:lpstr>
      <vt:lpstr>GLOBAL Blue Deal </vt:lpstr>
      <vt:lpstr>Blue Deal Partner Time Sheets</vt:lpstr>
      <vt:lpstr>PowerPoint Presentation</vt:lpstr>
      <vt:lpstr>Blue Deal RAG Reports</vt:lpstr>
      <vt:lpstr>PowerPoint Presentation</vt:lpstr>
      <vt:lpstr>WISA 2020 </vt:lpstr>
      <vt:lpstr>PowerPoint Presentation</vt:lpstr>
      <vt:lpstr>KEY ACTIVITIES: Phase One </vt:lpstr>
      <vt:lpstr>Partners</vt:lpstr>
      <vt:lpstr>Stakeholders</vt:lpstr>
      <vt:lpstr>Institutional &amp; Infrastructure</vt:lpstr>
      <vt:lpstr>Partner &amp; Stakeholder Integration: a Living CMS </vt:lpstr>
      <vt:lpstr>Viewing Data – The good</vt:lpstr>
      <vt:lpstr>Viewing Data – The Bad</vt:lpstr>
      <vt:lpstr>Viewing Data - The Ugly</vt:lpstr>
      <vt:lpstr>Disaster Management partnership: Govt &amp; Industry  </vt:lpstr>
      <vt:lpstr>Sustainable Model with the Enviro Champs</vt:lpstr>
      <vt:lpstr>Additional Standard Discussion Item: national partners    </vt:lpstr>
      <vt:lpstr>Crocodile River Improvement Project</vt:lpstr>
      <vt:lpstr>Vredefort Dome / Parys WWTW Project</vt:lpstr>
      <vt:lpstr>Blesbokspruit Project</vt:lpstr>
      <vt:lpstr>Blue Deal Phase One : National Partner Progress Meeting  </vt:lpstr>
      <vt:lpstr>BD Regional Launches: 8th March 2020 </vt:lpstr>
      <vt:lpstr>MINMEC and National Launch</vt:lpstr>
      <vt:lpstr>Blue Deal RSA National Launch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Mackintosh</dc:creator>
  <cp:lastModifiedBy>Microsoft</cp:lastModifiedBy>
  <cp:revision>419</cp:revision>
  <cp:lastPrinted>2019-06-10T13:53:13Z</cp:lastPrinted>
  <dcterms:created xsi:type="dcterms:W3CDTF">2012-08-01T10:33:21Z</dcterms:created>
  <dcterms:modified xsi:type="dcterms:W3CDTF">2020-08-03T13:43:19Z</dcterms:modified>
</cp:coreProperties>
</file>